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68" r:id="rId15"/>
    <p:sldId id="269" r:id="rId16"/>
    <p:sldId id="272" r:id="rId17"/>
    <p:sldId id="270" r:id="rId18"/>
    <p:sldId id="271"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21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21.10.2016</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21.10.2016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21.10.2016</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ru/url?sa=i&amp;rct=j&amp;q=&amp;esrc=s&amp;source=images&amp;cd=&amp;cad=rja&amp;uact=8&amp;ved=0ahUKEwiPkczc5-vPAhXlIpoKHWgUCREQjRwIBw&amp;url=http%3A%2F%2Fnewchemistry.ru%2Fletter.php%3Fn_id%3D1551&amp;bvm=bv.136499718,d.bGs&amp;psig=AFQjCNGjzSGDUfgSgoXrufD_GRp_EzVNQg&amp;ust=147713630733766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u/url?sa=i&amp;rct=j&amp;q=&amp;esrc=s&amp;source=images&amp;cd=&amp;cad=rja&amp;uact=8&amp;ved=0ahUKEwin55XU9uvPAhXkF5oKHXX9BBAQjRwIBw&amp;url=http%3A%2F%2Fwww.consult-s.com%2Fsevernaya-osetiya-perehodit-na-bioe-tan.html&amp;bvm=bv.136499718,d.bGs&amp;psig=AFQjCNFI07oVMA3OMJqulmXdqc8e1jjaMA&amp;ust=14771403226306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ru/url?sa=i&amp;rct=j&amp;q=&amp;esrc=s&amp;source=images&amp;cd=&amp;cad=rja&amp;uact=8&amp;ved=0ahUKEwjjrP719uvPAhXCJZoKHeZFBBAQjRwIBw&amp;url=http%3A%2F%2Fdtaishop.com.ua%2Fblog%2F4--Biogas&amp;bvm=bv.136499718,d.bGs&amp;psig=AFQjCNEgD8e-sqZ0tfV59Bh16ShzU5lNfQ&amp;ust=147714037767408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ommons.wikimedia.org/wiki/File:Biofuel_manufacturers.jpg?uselang=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commons.wikimedia.org/wiki/File:Production_of_biofuels.jpg?uselang=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ommons.wikimedia.org/wiki/File:World_biofuels_market.jpg?uselang=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ru/url?sa=i&amp;rct=j&amp;q=&amp;esrc=s&amp;source=images&amp;cd=&amp;cad=rja&amp;uact=8&amp;ved=0ahUKEwi-rvqR9-vPAhXiYJoKHWydBxgQjRwIBw&amp;url=http%3A%2F%2Fbiznestoday.ru%2Fpr%2F519-agropromyshlennyj-kompleks.html&amp;bvm=bv.136499718,d.bGs&amp;psig=AFQjCNHu_d2GceA7q741IRa-Y6qyOtk9gA&amp;ust=1477140441414858"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ru/url?sa=i&amp;rct=j&amp;q=&amp;esrc=s&amp;source=images&amp;cd=&amp;cad=rja&amp;uact=8&amp;ved=0ahUKEwivpNyX9-vPAhXpApoKHRGMCwsQjRwIBw&amp;url=http%3A%2F%2Fagrovision.ru%2Fsem-regionov-rossii-postradali-ot-zasuxi%2F&amp;bvm=bv.136499718,d.bGs&amp;psig=AFQjCNHu_d2GceA7q741IRa-Y6qyOtk9gA&amp;ust=14771404414148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01.&#1084;&#1074;&#1076;.&#1088;&#1092;/"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ru/url?sa=i&amp;rct=j&amp;q=&amp;esrc=s&amp;source=images&amp;cd=&amp;cad=rja&amp;uact=8&amp;ved=0ahUKEwjUhL3F9-vPAhUsKpoKHSYFD8sQjRwIBw&amp;url=http%3A%2F%2Fbiotoprk.ru%2Fsuccess&amp;bvm=bv.136499718,d.bGs&amp;psig=AFQjCNG2jstfNGKdwWJ1s8l__bnz4Qkeqg&amp;ust=147714054302459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u/url?sa=i&amp;rct=j&amp;q=&amp;esrc=s&amp;source=images&amp;cd=&amp;cad=rja&amp;uact=8&amp;ved=0ahUKEwiq7eK89evPAhXEKJoKHV0VANEQjRwIBw&amp;url=http%3A%2F%2Fbiokirov.ru%2F%3Fp%3D286&amp;bvm=bv.136499718,d.bGs&amp;psig=AFQjCNH3oVGMlZ2oFQn5xRBOVQLD-M3xkQ&amp;ust=147714000222833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ru/url?sa=i&amp;rct=j&amp;q=&amp;esrc=s&amp;source=images&amp;cd=&amp;cad=rja&amp;uact=8&amp;ved=0ahUKEwiWx7jx9-vPAhUlJJoKHX4RBMoQjRwIBw&amp;url=http%3A%2F%2Fgreen-stone13.livejournal.com%2F267003.html&amp;bvm=bv.136499718,d.bGs&amp;psig=AFQjCNFqT_-hTm8aRl7VmhRKZhL0M-6mwQ&amp;ust=14771406301186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ru/url?sa=i&amp;rct=j&amp;q=&amp;esrc=s&amp;source=images&amp;cd=&amp;cad=rja&amp;uact=8&amp;ved=0ahUKEwjG3ISG-OvPAhUqOpoKHa5JBhIQjRwIBw&amp;url=https%3A%2F%2Falternativenergy.ru%2Fbioenergetika%2F87-proizvodstvo-biotoplivo-oborudovanie.html&amp;bvm=bv.136499718,d.bGs&amp;psig=AFQjCNFqT_-hTm8aRl7VmhRKZhL0M-6mwQ&amp;ust=1477140630118612"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ru/url?sa=i&amp;rct=j&amp;q=&amp;esrc=s&amp;source=images&amp;cd=&amp;cad=rja&amp;uact=8&amp;ved=0ahUKEwjG3ISG-OvPAhUqOpoKHa5JBhIQjRwIBw&amp;url=http%3A%2F%2Fwww.accbud.ua%2Fhouse%2Fenergosberezhenie%2Fistochniki-energii%2Fenergetika-buduschego--pjat-perspektivnykh-zelenykh-vidov-topliva--chast-1&amp;bvm=bv.136499718,d.bGs&amp;psig=AFQjCNFqT_-hTm8aRl7VmhRKZhL0M-6mwQ&amp;ust=14771406301186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ru/url?sa=i&amp;rct=j&amp;q=&amp;esrc=s&amp;source=images&amp;cd=&amp;cad=rja&amp;uact=8&amp;ved=0ahUKEwjorpTP9evPAhUuS5oKHfjQCfQQjRwIBw&amp;url=http%3A%2F%2Fwww.lpgzt.ru%2Faticle%2F31471.htm&amp;bvm=bv.136499718,d.bGs&amp;psig=AFQjCNHw8N8IOgHTuW0pF6JLXQOgaLu-Ow&amp;ust=14771400413566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ru/url?sa=i&amp;rct=j&amp;q=&amp;esrc=s&amp;source=images&amp;cd=&amp;cad=rja&amp;uact=8&amp;ved=0ahUKEwj3qYXl9evPAhVkQpoKHbjIAcsQjRwIBw&amp;url=http%3A%2F%2Fwww.energyed.ru%2FNiv%2FBioCh01&amp;bvm=bv.136499718,d.bGs&amp;psig=AFQjCNHQfFpS6p9QmRDNGb2DXZNzOGO9Qw&amp;ust=1477140082137487"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ru/url?sa=i&amp;rct=j&amp;q=&amp;esrc=s&amp;source=images&amp;cd=&amp;cad=rja&amp;uact=8&amp;ved=0ahUKEwjNqJHt9evPAhUEOpoKHX0rBckQjRwIBw&amp;url=http%3A%2F%2Ftorg.ukrbio.com%2Fru%2Ftrade%2Fview%2F16%2F&amp;bvm=bv.136499718,d.bGs&amp;psig=AFQjCNHQfFpS6p9QmRDNGb2DXZNzOGO9Qw&amp;ust=147714008213748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ru/url?sa=i&amp;rct=j&amp;q=&amp;esrc=s&amp;source=images&amp;cd=&amp;cad=rja&amp;uact=8&amp;ved=0ahUKEwiGxMH-9evPAhXsC5oKHSU7CdIQjRwIBw&amp;url=http%3A%2F%2Flandscape-project.com%2Ftech%2Ftoplivnye-granuly-drevesnye-pellety.html&amp;bvm=bv.136499718,d.bGs&amp;psig=AFQjCNHwN__uAtRkN2mWIU7ie7DjMJFZDw&amp;ust=147714014021876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ru/url?sa=i&amp;rct=j&amp;q=&amp;esrc=s&amp;source=images&amp;cd=&amp;cad=rja&amp;uact=8&amp;ved=0ahUKEwi1-Mmd9uvPAhXDB5oKHaEXARAQjRwIBw&amp;url=http%3A%2F%2Fbitnet.ru%2Fdrevesnyie-toplivnyie-briketyi%2F&amp;bvm=bv.136499718,d.bGs&amp;psig=AFQjCNF7_JVP7Lq3uWWjGhrt4jjOR5LYuA&amp;ust=1477140203291733" TargetMode="External"/><Relationship Id="rId1" Type="http://schemas.openxmlformats.org/officeDocument/2006/relationships/slideLayout" Target="../slideLayouts/slideLayout2.xml"/><Relationship Id="rId6" Type="http://schemas.openxmlformats.org/officeDocument/2006/relationships/hyperlink" Target="http://www.google.ru/url?sa=i&amp;rct=j&amp;q=&amp;esrc=s&amp;source=images&amp;cd=&amp;cad=rja&amp;uact=8&amp;ved=0ahUKEwi4zsW_9uvPAhXhC5oKHZL9DcsQjRwIBw&amp;url=http%3A%2F%2F20736.ua.all.biz%2Ftoplivnye-brikety-iz-luzgi-podsolnechnika-g2276687&amp;bvm=bv.136499718,d.bGs&amp;psig=AFQjCNF7_JVP7Lq3uWWjGhrt4jjOR5LYuA&amp;ust=1477140203291733" TargetMode="External"/><Relationship Id="rId5" Type="http://schemas.openxmlformats.org/officeDocument/2006/relationships/image" Target="../media/image8.png"/><Relationship Id="rId4" Type="http://schemas.openxmlformats.org/officeDocument/2006/relationships/hyperlink" Target="http://www.google.ru/url?sa=i&amp;rct=j&amp;q=&amp;esrc=s&amp;source=images&amp;cd=&amp;cad=rja&amp;uact=8&amp;ved=0ahUKEwjH6auw9uvPAhXBB5oKHfy2BsoQjRwIBw&amp;url=http%3A%2F%2Fwww.ogniv.ru%2Findex.php%3Fid%3Dbriket&amp;bvm=bv.136499718,d.bGs&amp;psig=AFQjCNF7_JVP7Lq3uWWjGhrt4jjOR5LYuA&amp;ust=14771402032917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a:t>«Биоэнергетика»</a:t>
            </a:r>
            <a:r>
              <a:rPr lang="ru-RU" dirty="0"/>
              <a:t/>
            </a:r>
            <a:br>
              <a:rPr lang="ru-RU" dirty="0"/>
            </a:br>
            <a:endParaRPr lang="ru-RU" b="0" dirty="0"/>
          </a:p>
        </p:txBody>
      </p:sp>
      <p:sp>
        <p:nvSpPr>
          <p:cNvPr id="3" name="Подзаголовок 2"/>
          <p:cNvSpPr>
            <a:spLocks noGrp="1"/>
          </p:cNvSpPr>
          <p:nvPr>
            <p:ph type="subTitle" idx="1"/>
          </p:nvPr>
        </p:nvSpPr>
        <p:spPr/>
        <p:txBody>
          <a:bodyPr>
            <a:normAutofit fontScale="92500" lnSpcReduction="20000"/>
          </a:bodyPr>
          <a:lstStyle/>
          <a:p>
            <a:pPr algn="r"/>
            <a:r>
              <a:rPr lang="ru-RU" b="1" dirty="0"/>
              <a:t>Выполнила</a:t>
            </a:r>
            <a:br>
              <a:rPr lang="ru-RU" b="1" dirty="0"/>
            </a:br>
            <a:r>
              <a:rPr lang="ru-RU" b="1" dirty="0"/>
              <a:t>студентка группы № 02306 </a:t>
            </a:r>
            <a:br>
              <a:rPr lang="ru-RU" b="1" dirty="0"/>
            </a:br>
            <a:r>
              <a:rPr lang="ru-RU" b="1" dirty="0" smtClean="0"/>
              <a:t>А.А</a:t>
            </a:r>
            <a:r>
              <a:rPr lang="ru-RU" b="1" dirty="0"/>
              <a:t>. </a:t>
            </a:r>
            <a:r>
              <a:rPr lang="ru-RU" b="1" dirty="0" err="1"/>
              <a:t>Бариева</a:t>
            </a:r>
            <a:r>
              <a:rPr lang="ru-RU" b="1" dirty="0"/>
              <a:t/>
            </a:r>
            <a:br>
              <a:rPr lang="ru-RU" b="1" dirty="0"/>
            </a:br>
            <a:endParaRPr lang="ru-RU" dirty="0"/>
          </a:p>
          <a:p>
            <a:pPr algn="r"/>
            <a:endParaRPr lang="ru-RU" dirty="0"/>
          </a:p>
        </p:txBody>
      </p:sp>
      <p:sp>
        <p:nvSpPr>
          <p:cNvPr id="4" name="Прямоугольник 3"/>
          <p:cNvSpPr/>
          <p:nvPr/>
        </p:nvSpPr>
        <p:spPr>
          <a:xfrm>
            <a:off x="539552" y="0"/>
            <a:ext cx="7848872" cy="1200329"/>
          </a:xfrm>
          <a:prstGeom prst="rect">
            <a:avLst/>
          </a:prstGeom>
        </p:spPr>
        <p:txBody>
          <a:bodyPr wrap="square">
            <a:spAutoFit/>
          </a:bodyPr>
          <a:lstStyle/>
          <a:p>
            <a:pPr algn="ctr"/>
            <a:r>
              <a:rPr lang="ru-RU" dirty="0"/>
              <a:t>Министерство образования и науки Российской Федерации</a:t>
            </a:r>
          </a:p>
          <a:p>
            <a:pPr algn="ctr"/>
            <a:r>
              <a:rPr lang="ru-RU" dirty="0"/>
              <a:t>НАЦИОНАЛЬНЫЙ ИССЛЕДОВАТЕЛЬСКИЙ</a:t>
            </a:r>
          </a:p>
          <a:p>
            <a:pPr algn="ctr"/>
            <a:r>
              <a:rPr lang="ru-RU" dirty="0"/>
              <a:t>ТОМСКИЙ ГОСУДАРСТВЕННЫЙ УНИВЕРСИТЕТ (НИ ТГУ)</a:t>
            </a:r>
          </a:p>
          <a:p>
            <a:pPr algn="ctr"/>
            <a:r>
              <a:rPr lang="ru-RU" dirty="0"/>
              <a:t>Геолого-географический факультет</a:t>
            </a:r>
          </a:p>
        </p:txBody>
      </p:sp>
      <p:sp>
        <p:nvSpPr>
          <p:cNvPr id="5" name="Прямоугольник 4"/>
          <p:cNvSpPr/>
          <p:nvPr/>
        </p:nvSpPr>
        <p:spPr>
          <a:xfrm>
            <a:off x="4067944" y="6458860"/>
            <a:ext cx="1467389" cy="369332"/>
          </a:xfrm>
          <a:prstGeom prst="rect">
            <a:avLst/>
          </a:prstGeom>
        </p:spPr>
        <p:txBody>
          <a:bodyPr wrap="none">
            <a:spAutoFit/>
          </a:bodyPr>
          <a:lstStyle/>
          <a:p>
            <a:r>
              <a:rPr lang="ru-RU" b="1" dirty="0"/>
              <a:t>Томск – 2016</a:t>
            </a:r>
            <a:endParaRPr lang="ru-RU" dirty="0"/>
          </a:p>
        </p:txBody>
      </p:sp>
      <p:pic>
        <p:nvPicPr>
          <p:cNvPr id="1026" name="Picture 2" descr="Картинки по запросу биоэнергетики в росси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12776"/>
            <a:ext cx="3286014" cy="467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4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Жидкое </a:t>
            </a:r>
            <a:r>
              <a:rPr lang="ru-RU" dirty="0" err="1" smtClean="0"/>
              <a:t>биотопливо</a:t>
            </a:r>
            <a:endParaRPr lang="ru-RU" dirty="0"/>
          </a:p>
        </p:txBody>
      </p:sp>
      <p:sp>
        <p:nvSpPr>
          <p:cNvPr id="3" name="Объект 2"/>
          <p:cNvSpPr>
            <a:spLocks noGrp="1"/>
          </p:cNvSpPr>
          <p:nvPr>
            <p:ph idx="1"/>
          </p:nvPr>
        </p:nvSpPr>
        <p:spPr/>
        <p:txBody>
          <a:bodyPr/>
          <a:lstStyle/>
          <a:p>
            <a:r>
              <a:rPr lang="ru-RU" dirty="0"/>
              <a:t>К жидкому виду </a:t>
            </a:r>
            <a:r>
              <a:rPr lang="ru-RU" dirty="0" err="1"/>
              <a:t>биотоплива</a:t>
            </a:r>
            <a:r>
              <a:rPr lang="ru-RU" dirty="0"/>
              <a:t> относят: </a:t>
            </a:r>
            <a:r>
              <a:rPr lang="ru-RU" dirty="0" err="1"/>
              <a:t>биоэтанол</a:t>
            </a:r>
            <a:r>
              <a:rPr lang="ru-RU" dirty="0"/>
              <a:t>, </a:t>
            </a:r>
            <a:r>
              <a:rPr lang="ru-RU" dirty="0" err="1"/>
              <a:t>биобутанол</a:t>
            </a:r>
            <a:r>
              <a:rPr lang="ru-RU" dirty="0"/>
              <a:t>, </a:t>
            </a:r>
            <a:r>
              <a:rPr lang="ru-RU" dirty="0" err="1"/>
              <a:t>диметиловый</a:t>
            </a:r>
            <a:r>
              <a:rPr lang="ru-RU" dirty="0"/>
              <a:t> эфир, </a:t>
            </a:r>
            <a:r>
              <a:rPr lang="ru-RU" dirty="0" err="1"/>
              <a:t>биодизель</a:t>
            </a:r>
            <a:r>
              <a:rPr lang="ru-RU" dirty="0"/>
              <a:t>, </a:t>
            </a:r>
          </a:p>
          <a:p>
            <a:endParaRPr lang="ru-RU" dirty="0"/>
          </a:p>
        </p:txBody>
      </p:sp>
      <p:pic>
        <p:nvPicPr>
          <p:cNvPr id="7170" name="Picture 2" descr="Картинки по запросу :биоэтанол">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64903"/>
            <a:ext cx="6840760" cy="385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0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Газообразное топливо</a:t>
            </a:r>
            <a:endParaRPr lang="ru-RU" dirty="0"/>
          </a:p>
        </p:txBody>
      </p:sp>
      <p:sp>
        <p:nvSpPr>
          <p:cNvPr id="3" name="Объект 2"/>
          <p:cNvSpPr>
            <a:spLocks noGrp="1"/>
          </p:cNvSpPr>
          <p:nvPr>
            <p:ph idx="1"/>
          </p:nvPr>
        </p:nvSpPr>
        <p:spPr/>
        <p:txBody>
          <a:bodyPr/>
          <a:lstStyle/>
          <a:p>
            <a:r>
              <a:rPr lang="ru-RU" dirty="0"/>
              <a:t>К газообразному топливу относится биогаз, </a:t>
            </a:r>
            <a:r>
              <a:rPr lang="ru-RU" dirty="0" err="1"/>
              <a:t>биоводород</a:t>
            </a:r>
            <a:r>
              <a:rPr lang="ru-RU" dirty="0"/>
              <a:t>, метан</a:t>
            </a:r>
            <a:r>
              <a:rPr lang="ru-RU" dirty="0" smtClean="0"/>
              <a:t>.</a:t>
            </a:r>
          </a:p>
          <a:p>
            <a:r>
              <a:rPr lang="ru-RU" dirty="0"/>
              <a:t>В России агрокомплекс ежегодно производит 773 миллиона тонн отходов, из которых можно получить 66 миллиардов м</a:t>
            </a:r>
            <a:r>
              <a:rPr lang="ru-RU" baseline="30000" dirty="0"/>
              <a:t>3</a:t>
            </a:r>
            <a:r>
              <a:rPr lang="ru-RU" dirty="0"/>
              <a:t> биогаза, или около 110 миллиардов </a:t>
            </a:r>
            <a:r>
              <a:rPr lang="ru-RU" dirty="0" err="1"/>
              <a:t>кВт•ч</a:t>
            </a:r>
            <a:r>
              <a:rPr lang="ru-RU" dirty="0"/>
              <a:t> электроэнергии. </a:t>
            </a:r>
            <a:endParaRPr lang="ru-RU" dirty="0"/>
          </a:p>
        </p:txBody>
      </p:sp>
      <p:pic>
        <p:nvPicPr>
          <p:cNvPr id="8194" name="Picture 2" descr="Картинки по запросу биоводород">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689454"/>
            <a:ext cx="4032448" cy="290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143000"/>
          </a:xfrm>
        </p:spPr>
        <p:txBody>
          <a:bodyPr>
            <a:normAutofit fontScale="90000"/>
          </a:bodyPr>
          <a:lstStyle/>
          <a:p>
            <a:pPr algn="ctr"/>
            <a:r>
              <a:rPr lang="ru-RU" dirty="0"/>
              <a:t>Производство </a:t>
            </a:r>
            <a:r>
              <a:rPr lang="ru-RU" dirty="0" err="1"/>
              <a:t>биотоплива</a:t>
            </a:r>
            <a:r>
              <a:rPr lang="ru-RU" dirty="0"/>
              <a:t> и </a:t>
            </a:r>
            <a:r>
              <a:rPr lang="ru-RU" dirty="0" smtClean="0"/>
              <a:t>биоэнергии</a:t>
            </a:r>
            <a:endParaRPr lang="ru-RU" dirty="0"/>
          </a:p>
        </p:txBody>
      </p:sp>
      <p:sp>
        <p:nvSpPr>
          <p:cNvPr id="3" name="Объект 2"/>
          <p:cNvSpPr>
            <a:spLocks noGrp="1"/>
          </p:cNvSpPr>
          <p:nvPr>
            <p:ph idx="1"/>
          </p:nvPr>
        </p:nvSpPr>
        <p:spPr>
          <a:xfrm>
            <a:off x="0" y="764704"/>
            <a:ext cx="4104456" cy="5904656"/>
          </a:xfrm>
        </p:spPr>
        <p:txBody>
          <a:bodyPr>
            <a:normAutofit lnSpcReduction="10000"/>
          </a:bodyPr>
          <a:lstStyle/>
          <a:p>
            <a:pPr algn="just"/>
            <a:r>
              <a:rPr lang="ru-RU" dirty="0"/>
              <a:t>В 2007 году во всём мире было произведено 54 миллиарда литров </a:t>
            </a:r>
            <a:r>
              <a:rPr lang="ru-RU" dirty="0" err="1"/>
              <a:t>биотоплив</a:t>
            </a:r>
            <a:r>
              <a:rPr lang="ru-RU" dirty="0"/>
              <a:t>, что составляет 1,5 % от мирового потребления жидких топлив. </a:t>
            </a:r>
            <a:endParaRPr lang="ru-RU" dirty="0" smtClean="0"/>
          </a:p>
          <a:p>
            <a:pPr algn="just"/>
            <a:r>
              <a:rPr lang="ru-RU" dirty="0"/>
              <a:t>В 2010 году мировое производство жидких </a:t>
            </a:r>
            <a:r>
              <a:rPr lang="ru-RU" dirty="0" err="1"/>
              <a:t>биотоплив</a:t>
            </a:r>
            <a:r>
              <a:rPr lang="ru-RU" dirty="0"/>
              <a:t> выросло до 105 миллиардов </a:t>
            </a:r>
            <a:r>
              <a:rPr lang="ru-RU" dirty="0" smtClean="0"/>
              <a:t>литров</a:t>
            </a:r>
          </a:p>
          <a:p>
            <a:pPr algn="just"/>
            <a:r>
              <a:rPr lang="ru-RU" dirty="0"/>
              <a:t>Более трети зерна в США, более половины рапса в Европе, почти половина сахарного тростника в Бразилии идут на производство </a:t>
            </a:r>
            <a:r>
              <a:rPr lang="ru-RU" dirty="0" err="1"/>
              <a:t>биотоплива</a:t>
            </a:r>
            <a:endParaRPr lang="ru-RU" dirty="0"/>
          </a:p>
        </p:txBody>
      </p:sp>
      <p:pic>
        <p:nvPicPr>
          <p:cNvPr id="4" name="Рисунок 3" descr="Biofuel manufacture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52736"/>
            <a:ext cx="4680520" cy="5112568"/>
          </a:xfrm>
          <a:prstGeom prst="rect">
            <a:avLst/>
          </a:prstGeom>
          <a:noFill/>
          <a:ln>
            <a:noFill/>
          </a:ln>
        </p:spPr>
      </p:pic>
    </p:spTree>
    <p:extLst>
      <p:ext uri="{BB962C8B-B14F-4D97-AF65-F5344CB8AC3E}">
        <p14:creationId xmlns:p14="http://schemas.microsoft.com/office/powerpoint/2010/main" val="265809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Production of biofuel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686" y="116632"/>
            <a:ext cx="8856984" cy="6552728"/>
          </a:xfrm>
          <a:prstGeom prst="rect">
            <a:avLst/>
          </a:prstGeom>
          <a:noFill/>
          <a:ln>
            <a:noFill/>
          </a:ln>
        </p:spPr>
      </p:pic>
    </p:spTree>
    <p:extLst>
      <p:ext uri="{BB962C8B-B14F-4D97-AF65-F5344CB8AC3E}">
        <p14:creationId xmlns:p14="http://schemas.microsoft.com/office/powerpoint/2010/main" val="16904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World biofuels marke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640960" cy="6741368"/>
          </a:xfrm>
          <a:prstGeom prst="rect">
            <a:avLst/>
          </a:prstGeom>
          <a:noFill/>
          <a:ln>
            <a:noFill/>
          </a:ln>
        </p:spPr>
      </p:pic>
    </p:spTree>
    <p:extLst>
      <p:ext uri="{BB962C8B-B14F-4D97-AF65-F5344CB8AC3E}">
        <p14:creationId xmlns:p14="http://schemas.microsoft.com/office/powerpoint/2010/main" val="4392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pPr algn="ctr"/>
            <a:r>
              <a:rPr lang="ru-RU" dirty="0" smtClean="0"/>
              <a:t>Биоэнергетика в России</a:t>
            </a:r>
            <a:endParaRPr lang="ru-RU" dirty="0"/>
          </a:p>
        </p:txBody>
      </p:sp>
      <p:sp>
        <p:nvSpPr>
          <p:cNvPr id="3" name="Объект 2"/>
          <p:cNvSpPr>
            <a:spLocks noGrp="1"/>
          </p:cNvSpPr>
          <p:nvPr>
            <p:ph idx="1"/>
          </p:nvPr>
        </p:nvSpPr>
        <p:spPr>
          <a:xfrm>
            <a:off x="179512" y="836712"/>
            <a:ext cx="8856984" cy="6021288"/>
          </a:xfrm>
        </p:spPr>
        <p:txBody>
          <a:bodyPr>
            <a:normAutofit/>
          </a:bodyPr>
          <a:lstStyle/>
          <a:p>
            <a:r>
              <a:rPr lang="ru-RU" sz="2800" dirty="0"/>
              <a:t>По данным Росстата, в 2010 году российский экспорт топлива растительного происхождения составил более 2,7 млн тонн. </a:t>
            </a:r>
            <a:endParaRPr lang="ru-RU" sz="2800" dirty="0" smtClean="0"/>
          </a:p>
          <a:p>
            <a:r>
              <a:rPr lang="ru-RU" sz="2800" dirty="0" smtClean="0"/>
              <a:t>Россия </a:t>
            </a:r>
            <a:r>
              <a:rPr lang="ru-RU" sz="2800" dirty="0"/>
              <a:t>входит в тройку стран экспортеров топливных </a:t>
            </a:r>
            <a:r>
              <a:rPr lang="ru-RU" sz="2800" dirty="0" err="1"/>
              <a:t>пеллет</a:t>
            </a:r>
            <a:r>
              <a:rPr lang="ru-RU" sz="2800" dirty="0"/>
              <a:t> на европейском рынке. </a:t>
            </a:r>
            <a:endParaRPr lang="ru-RU" sz="2800" dirty="0" smtClean="0"/>
          </a:p>
          <a:p>
            <a:r>
              <a:rPr lang="ru-RU" sz="2800" dirty="0" smtClean="0"/>
              <a:t>Всего </a:t>
            </a:r>
            <a:r>
              <a:rPr lang="ru-RU" sz="2800" dirty="0"/>
              <a:t>около 20 % произведённых </a:t>
            </a:r>
            <a:r>
              <a:rPr lang="ru-RU" sz="2800" dirty="0" err="1"/>
              <a:t>биотоплив</a:t>
            </a:r>
            <a:r>
              <a:rPr lang="ru-RU" sz="2800" dirty="0"/>
              <a:t> потребляется в России. </a:t>
            </a:r>
            <a:endParaRPr lang="ru-RU" sz="2800" dirty="0" smtClean="0"/>
          </a:p>
          <a:p>
            <a:r>
              <a:rPr lang="ru-RU" sz="2800" dirty="0" smtClean="0"/>
              <a:t>Потенциальное </a:t>
            </a:r>
            <a:r>
              <a:rPr lang="ru-RU" sz="2800" dirty="0"/>
              <a:t>производство в России биогаза — до 72 млрд м³ в год. </a:t>
            </a:r>
            <a:endParaRPr lang="ru-RU" sz="2800" dirty="0" smtClean="0"/>
          </a:p>
          <a:p>
            <a:r>
              <a:rPr lang="ru-RU" sz="2800" dirty="0" smtClean="0"/>
              <a:t>1 </a:t>
            </a:r>
            <a:r>
              <a:rPr lang="ru-RU" sz="2800" dirty="0"/>
              <a:t>января 2009 года в России введен в действие ГОСТ Р 52808-2007 «Нетрадиционные технологии. Энергетика </a:t>
            </a:r>
            <a:r>
              <a:rPr lang="ru-RU" sz="2800" dirty="0" err="1"/>
              <a:t>биоотходов</a:t>
            </a:r>
            <a:r>
              <a:rPr lang="ru-RU" sz="2800" dirty="0"/>
              <a:t>. Термины и определения». </a:t>
            </a:r>
          </a:p>
          <a:p>
            <a:endParaRPr lang="ru-RU" dirty="0"/>
          </a:p>
        </p:txBody>
      </p:sp>
    </p:spTree>
    <p:extLst>
      <p:ext uri="{BB962C8B-B14F-4D97-AF65-F5344CB8AC3E}">
        <p14:creationId xmlns:p14="http://schemas.microsoft.com/office/powerpoint/2010/main" val="166807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Если </a:t>
            </a:r>
            <a:r>
              <a:rPr lang="ru-RU" dirty="0"/>
              <a:t>взять все отходы, генерируемые российским агропромышленным комплексом, то их ежегодное производство составляет 773 млн т. Перерабатывая, можно получить около 66 млрд м3. </a:t>
            </a:r>
            <a:endParaRPr lang="ru-RU" dirty="0"/>
          </a:p>
        </p:txBody>
      </p:sp>
      <p:pic>
        <p:nvPicPr>
          <p:cNvPr id="9218" name="Picture 2" descr="Картинки по запросу агропромышленный комплекс росси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76" y="3445900"/>
            <a:ext cx="4121333" cy="31153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ртинки по запросу агропромышленный комплекс россии">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461722"/>
            <a:ext cx="4376451" cy="308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1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42" name="Picture 2" descr="Картинки по запросу адыгея">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3446959" cy="39703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тинки по запросу ООО «Топливные брикеты»">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017041"/>
            <a:ext cx="4418856" cy="29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4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Для поддержания и развития </a:t>
            </a:r>
            <a:r>
              <a:rPr lang="ru-RU" dirty="0" err="1"/>
              <a:t>биоэнегетики</a:t>
            </a:r>
            <a:r>
              <a:rPr lang="ru-RU" dirty="0"/>
              <a:t> в РФ создан  Федеральный центр развития биоэнергетики по поручению Президента Российской Федерации от 04.03.2008 г</a:t>
            </a:r>
            <a:r>
              <a:rPr lang="ru-RU" dirty="0" smtClean="0"/>
              <a:t>. Задачи:  </a:t>
            </a:r>
          </a:p>
          <a:p>
            <a:endParaRPr lang="ru-RU" dirty="0" smtClean="0"/>
          </a:p>
          <a:p>
            <a:pPr>
              <a:buFont typeface="Wingdings" panose="05000000000000000000" pitchFamily="2" charset="2"/>
              <a:buChar char="v"/>
            </a:pPr>
            <a:r>
              <a:rPr lang="ru-RU" dirty="0" smtClean="0"/>
              <a:t>Организация </a:t>
            </a:r>
            <a:r>
              <a:rPr lang="ru-RU" dirty="0"/>
              <a:t>комплексного научного, технологического и технического обеспечения развития биоэнергетики в Российской Федерации; </a:t>
            </a:r>
          </a:p>
          <a:p>
            <a:pPr>
              <a:buFont typeface="Wingdings" panose="05000000000000000000" pitchFamily="2" charset="2"/>
              <a:buChar char="v"/>
            </a:pPr>
            <a:r>
              <a:rPr lang="ru-RU" dirty="0" smtClean="0"/>
              <a:t>Организация </a:t>
            </a:r>
            <a:r>
              <a:rPr lang="ru-RU" dirty="0"/>
              <a:t>внедрения проектов переработки биомассы с целью ее рационального использования  </a:t>
            </a:r>
          </a:p>
          <a:p>
            <a:pPr>
              <a:buFont typeface="Wingdings" panose="05000000000000000000" pitchFamily="2" charset="2"/>
              <a:buChar char="v"/>
            </a:pPr>
            <a:r>
              <a:rPr lang="ru-RU" dirty="0" smtClean="0"/>
              <a:t>Подготовка </a:t>
            </a:r>
            <a:r>
              <a:rPr lang="ru-RU" dirty="0"/>
              <a:t>предложений по нормативно-правовому обеспечению и стимулированию развития биоэнергетики в Российской Федерации; </a:t>
            </a:r>
          </a:p>
          <a:p>
            <a:pPr>
              <a:buFont typeface="Wingdings" panose="05000000000000000000" pitchFamily="2" charset="2"/>
              <a:buChar char="v"/>
            </a:pPr>
            <a:r>
              <a:rPr lang="ru-RU" dirty="0" smtClean="0"/>
              <a:t>Координация </a:t>
            </a:r>
            <a:r>
              <a:rPr lang="ru-RU" dirty="0"/>
              <a:t>работ по освоению новых технологий, производства машин и оборудования для биоэнергетики; </a:t>
            </a:r>
          </a:p>
          <a:p>
            <a:pPr>
              <a:buFont typeface="Wingdings" panose="05000000000000000000" pitchFamily="2" charset="2"/>
              <a:buChar char="v"/>
            </a:pPr>
            <a:r>
              <a:rPr lang="ru-RU" dirty="0" smtClean="0"/>
              <a:t>Организация </a:t>
            </a:r>
            <a:r>
              <a:rPr lang="ru-RU" dirty="0"/>
              <a:t>финансовой поддержки внедрения проектов по биоэнергетике; </a:t>
            </a:r>
          </a:p>
          <a:p>
            <a:pPr>
              <a:buFont typeface="Wingdings" panose="05000000000000000000" pitchFamily="2" charset="2"/>
              <a:buChar char="v"/>
            </a:pPr>
            <a:r>
              <a:rPr lang="ru-RU" dirty="0" smtClean="0"/>
              <a:t>Развитие </a:t>
            </a:r>
            <a:r>
              <a:rPr lang="ru-RU" dirty="0"/>
              <a:t>международного сотрудничества в области биоэнергетики и ряд других задач. </a:t>
            </a:r>
          </a:p>
          <a:p>
            <a:endParaRPr lang="ru-RU" dirty="0"/>
          </a:p>
        </p:txBody>
      </p:sp>
    </p:spTree>
    <p:extLst>
      <p:ext uri="{BB962C8B-B14F-4D97-AF65-F5344CB8AC3E}">
        <p14:creationId xmlns:p14="http://schemas.microsoft.com/office/powerpoint/2010/main" val="344398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В России только начинается формирование мощностей для организации промышленного производства </a:t>
            </a:r>
            <a:r>
              <a:rPr lang="ru-RU" dirty="0" err="1"/>
              <a:t>биодизеля</a:t>
            </a:r>
            <a:r>
              <a:rPr lang="ru-RU" dirty="0"/>
              <a:t>, биогаза и </a:t>
            </a:r>
            <a:r>
              <a:rPr lang="ru-RU" dirty="0" err="1"/>
              <a:t>биоэтанола</a:t>
            </a:r>
            <a:r>
              <a:rPr lang="ru-RU" dirty="0"/>
              <a:t>. </a:t>
            </a:r>
            <a:r>
              <a:rPr lang="ru-RU" dirty="0" smtClean="0"/>
              <a:t> Уже есть предприятия в : во </a:t>
            </a:r>
            <a:r>
              <a:rPr lang="ru-RU" dirty="0"/>
              <a:t>Владимирской, Калужской, Ленинградской, Нижегородской, Липецкой, Вологодской, Мурманской областях, Республиках Дагестан, Татарстан, Марий-Эл, Удмуртской, Краснодарском крае</a:t>
            </a:r>
            <a:endParaRPr lang="ru-RU" dirty="0"/>
          </a:p>
        </p:txBody>
      </p:sp>
    </p:spTree>
    <p:extLst>
      <p:ext uri="{BB962C8B-B14F-4D97-AF65-F5344CB8AC3E}">
        <p14:creationId xmlns:p14="http://schemas.microsoft.com/office/powerpoint/2010/main" val="79489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Понятие «Биоэнергетика» и «</a:t>
            </a:r>
            <a:r>
              <a:rPr lang="ru-RU" dirty="0" err="1" smtClean="0"/>
              <a:t>Биотопливо</a:t>
            </a:r>
            <a:r>
              <a:rPr lang="ru-RU" dirty="0" smtClean="0"/>
              <a:t>»</a:t>
            </a:r>
            <a:endParaRPr lang="ru-RU" dirty="0"/>
          </a:p>
        </p:txBody>
      </p:sp>
      <p:sp>
        <p:nvSpPr>
          <p:cNvPr id="3" name="Объект 2"/>
          <p:cNvSpPr>
            <a:spLocks noGrp="1"/>
          </p:cNvSpPr>
          <p:nvPr>
            <p:ph idx="1"/>
          </p:nvPr>
        </p:nvSpPr>
        <p:spPr>
          <a:xfrm>
            <a:off x="395536" y="1556792"/>
            <a:ext cx="8229600" cy="4525963"/>
          </a:xfrm>
        </p:spPr>
        <p:txBody>
          <a:bodyPr/>
          <a:lstStyle/>
          <a:p>
            <a:r>
              <a:rPr lang="ru-RU" b="1" dirty="0"/>
              <a:t>Биоэнергетика</a:t>
            </a:r>
            <a:r>
              <a:rPr lang="ru-RU" dirty="0"/>
              <a:t> — производство энергии из </a:t>
            </a:r>
            <a:r>
              <a:rPr lang="ru-RU" dirty="0" err="1" smtClean="0"/>
              <a:t>биотоплива</a:t>
            </a:r>
            <a:r>
              <a:rPr lang="ru-RU" dirty="0"/>
              <a:t> </a:t>
            </a:r>
            <a:r>
              <a:rPr lang="ru-RU" dirty="0" smtClean="0"/>
              <a:t>различных </a:t>
            </a:r>
            <a:r>
              <a:rPr lang="ru-RU" dirty="0"/>
              <a:t>видов. </a:t>
            </a:r>
            <a:endParaRPr lang="ru-RU" dirty="0" smtClean="0"/>
          </a:p>
          <a:p>
            <a:r>
              <a:rPr lang="ru-RU" b="1" dirty="0" err="1"/>
              <a:t>Биото́пливо</a:t>
            </a:r>
            <a:r>
              <a:rPr lang="ru-RU" dirty="0"/>
              <a:t> — топливо из растительного или животного сырья, из продуктов жизнедеятельности организмов или органических промышленных отходов.</a:t>
            </a:r>
            <a:endParaRPr lang="ru-RU" dirty="0"/>
          </a:p>
        </p:txBody>
      </p:sp>
      <p:pic>
        <p:nvPicPr>
          <p:cNvPr id="2050" name="Picture 2" descr="Картинки по запросу биоэнергетика">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83134"/>
            <a:ext cx="4608512" cy="307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4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2012—2013 годах планировалось ввести в эксплуатацию более 50 биогазовых электростанций в 27 регионах России. Установленная мощность каждой станций составит от 350 кВт до 10 МВт. Суммарная мощность станций превысит 120 МВт. Общая стоимость проектов составит от 58,5 до 75,8 млрд рублей (в зависимости от параметров оценки). Реализацией данного проекта занимаются ГК "Корпорация «</a:t>
            </a:r>
            <a:r>
              <a:rPr lang="ru-RU" dirty="0" err="1"/>
              <a:t>ГазЭнергоСтрой</a:t>
            </a:r>
            <a:r>
              <a:rPr lang="ru-RU" dirty="0"/>
              <a:t>» и Корпорация «</a:t>
            </a:r>
            <a:r>
              <a:rPr lang="ru-RU" dirty="0" err="1"/>
              <a:t>БиоГазЭнергоСтрой</a:t>
            </a:r>
            <a:r>
              <a:rPr lang="ru-RU" dirty="0"/>
              <a:t>» </a:t>
            </a:r>
            <a:endParaRPr lang="ru-RU" dirty="0"/>
          </a:p>
        </p:txBody>
      </p:sp>
    </p:spTree>
    <p:extLst>
      <p:ext uri="{BB962C8B-B14F-4D97-AF65-F5344CB8AC3E}">
        <p14:creationId xmlns:p14="http://schemas.microsoft.com/office/powerpoint/2010/main" val="33805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Ряд областей наращивают объемы производства </a:t>
            </a:r>
            <a:r>
              <a:rPr lang="ru-RU" dirty="0" err="1"/>
              <a:t>биотоплива</a:t>
            </a:r>
            <a:r>
              <a:rPr lang="ru-RU" dirty="0"/>
              <a:t> и переводят котельные на </a:t>
            </a:r>
            <a:r>
              <a:rPr lang="ru-RU" dirty="0" err="1"/>
              <a:t>биотопливо</a:t>
            </a:r>
            <a:r>
              <a:rPr lang="ru-RU" dirty="0"/>
              <a:t>. Например, Вологодская область намерена полностью использовать </a:t>
            </a:r>
            <a:r>
              <a:rPr lang="ru-RU" dirty="0" err="1"/>
              <a:t>биотопливо</a:t>
            </a:r>
            <a:r>
              <a:rPr lang="ru-RU" dirty="0"/>
              <a:t> в котельных региона в ближайшее время. </a:t>
            </a:r>
          </a:p>
          <a:p>
            <a:endParaRPr lang="ru-RU" dirty="0"/>
          </a:p>
        </p:txBody>
      </p:sp>
      <p:pic>
        <p:nvPicPr>
          <p:cNvPr id="11266" name="Picture 2" descr="Картинки по запросу биотопливо">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645024"/>
            <a:ext cx="5220072" cy="274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27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Основными </a:t>
            </a:r>
            <a:r>
              <a:rPr lang="ru-RU" i="1" dirty="0"/>
              <a:t>источниками российской энергетической биомассы</a:t>
            </a:r>
            <a:r>
              <a:rPr lang="ru-RU" dirty="0"/>
              <a:t> являются</a:t>
            </a:r>
            <a:r>
              <a:rPr lang="ru-RU" dirty="0" smtClean="0"/>
              <a:t>:</a:t>
            </a:r>
            <a:endParaRPr lang="ru-RU" dirty="0"/>
          </a:p>
        </p:txBody>
      </p:sp>
      <p:sp>
        <p:nvSpPr>
          <p:cNvPr id="3" name="Объект 2"/>
          <p:cNvSpPr>
            <a:spLocks noGrp="1"/>
          </p:cNvSpPr>
          <p:nvPr>
            <p:ph idx="1"/>
          </p:nvPr>
        </p:nvSpPr>
        <p:spPr/>
        <p:txBody>
          <a:bodyPr>
            <a:normAutofit/>
          </a:bodyPr>
          <a:lstStyle/>
          <a:p>
            <a:pPr lvl="0"/>
            <a:r>
              <a:rPr lang="ru-RU" dirty="0"/>
              <a:t>Органические отходы агропромышленного комплекса </a:t>
            </a:r>
          </a:p>
          <a:p>
            <a:pPr lvl="0"/>
            <a:r>
              <a:rPr lang="ru-RU" dirty="0"/>
              <a:t>Органические отходы лесопромышленного </a:t>
            </a:r>
            <a:r>
              <a:rPr lang="ru-RU" dirty="0" smtClean="0"/>
              <a:t>комплекса</a:t>
            </a:r>
            <a:endParaRPr lang="ru-RU" dirty="0"/>
          </a:p>
          <a:p>
            <a:pPr lvl="0"/>
            <a:r>
              <a:rPr lang="ru-RU" dirty="0"/>
              <a:t>Отходы городов (сточные воды и твердые бытовые отходы</a:t>
            </a:r>
            <a:r>
              <a:rPr lang="ru-RU" dirty="0" smtClean="0"/>
              <a:t>);</a:t>
            </a:r>
            <a:endParaRPr lang="ru-RU" dirty="0"/>
          </a:p>
          <a:p>
            <a:pPr lvl="0"/>
            <a:r>
              <a:rPr lang="ru-RU" dirty="0"/>
              <a:t>Торф </a:t>
            </a:r>
          </a:p>
          <a:p>
            <a:pPr lvl="0"/>
            <a:r>
              <a:rPr lang="ru-RU" dirty="0"/>
              <a:t>Энергетические </a:t>
            </a:r>
            <a:r>
              <a:rPr lang="ru-RU" dirty="0" smtClean="0"/>
              <a:t>плантации</a:t>
            </a:r>
            <a:endParaRPr lang="ru-RU" dirty="0"/>
          </a:p>
          <a:p>
            <a:pPr lvl="0"/>
            <a:r>
              <a:rPr lang="ru-RU" dirty="0" err="1"/>
              <a:t>Биогазификация</a:t>
            </a:r>
            <a:r>
              <a:rPr lang="ru-RU" dirty="0"/>
              <a:t> остаточной нефти</a:t>
            </a:r>
          </a:p>
        </p:txBody>
      </p:sp>
    </p:spTree>
    <p:extLst>
      <p:ext uri="{BB962C8B-B14F-4D97-AF65-F5344CB8AC3E}">
        <p14:creationId xmlns:p14="http://schemas.microsoft.com/office/powerpoint/2010/main" val="313020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107504" y="188640"/>
            <a:ext cx="8856984" cy="6480720"/>
          </a:xfrm>
          <a:prstGeom prst="rect">
            <a:avLst/>
          </a:prstGeom>
        </p:spPr>
      </p:pic>
    </p:spTree>
    <p:extLst>
      <p:ext uri="{BB962C8B-B14F-4D97-AF65-F5344CB8AC3E}">
        <p14:creationId xmlns:p14="http://schemas.microsoft.com/office/powerpoint/2010/main" val="287846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just"/>
            <a:r>
              <a:rPr lang="ru-RU" dirty="0" smtClean="0"/>
              <a:t>Существенным </a:t>
            </a:r>
            <a:r>
              <a:rPr lang="ru-RU" dirty="0"/>
              <a:t>негативным фактором, сдерживающим рост биоэнергетики в России, является законодательный </a:t>
            </a:r>
            <a:r>
              <a:rPr lang="ru-RU" dirty="0" smtClean="0"/>
              <a:t>вакуум.</a:t>
            </a:r>
            <a:endParaRPr lang="ru-RU" dirty="0"/>
          </a:p>
          <a:p>
            <a:pPr algn="just"/>
            <a:r>
              <a:rPr lang="ru-RU" dirty="0"/>
              <a:t>Предполагается, что до 2020 года торговля и использование </a:t>
            </a:r>
            <a:r>
              <a:rPr lang="ru-RU" dirty="0" err="1"/>
              <a:t>биотоплива</a:t>
            </a:r>
            <a:r>
              <a:rPr lang="ru-RU" dirty="0"/>
              <a:t> станет одним из ключевых показателей уровня развития общества и конкретной страны. Для этого разрабатываются и внедряются международные стандарты, которые предполагают существенные экономические выгоды и стимулы для тех, кто использует </a:t>
            </a:r>
            <a:r>
              <a:rPr lang="ru-RU" dirty="0" err="1"/>
              <a:t>биотопливо</a:t>
            </a:r>
            <a:r>
              <a:rPr lang="ru-RU" dirty="0"/>
              <a:t> и тем самым сохраняет чистоту окружающей среды.</a:t>
            </a:r>
          </a:p>
          <a:p>
            <a:endParaRPr lang="ru-RU" dirty="0"/>
          </a:p>
        </p:txBody>
      </p:sp>
    </p:spTree>
    <p:extLst>
      <p:ext uri="{BB962C8B-B14F-4D97-AF65-F5344CB8AC3E}">
        <p14:creationId xmlns:p14="http://schemas.microsoft.com/office/powerpoint/2010/main" val="3358077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a:p>
        </p:txBody>
      </p:sp>
      <p:pic>
        <p:nvPicPr>
          <p:cNvPr id="12290" name="Picture 2" descr="Картинки по запросу биотопливо">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 y="1605839"/>
            <a:ext cx="3781245" cy="491561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ртинки по запросу биотопливо">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654" y="2420888"/>
            <a:ext cx="4625346" cy="2999607"/>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2771800" y="2597335"/>
            <a:ext cx="2646707" cy="2646707"/>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0" dirty="0" smtClean="0">
                <a:solidFill>
                  <a:schemeClr val="accent1"/>
                </a:solidFill>
              </a:rPr>
              <a:t>?</a:t>
            </a:r>
            <a:endParaRPr lang="ru-RU" sz="13000" dirty="0">
              <a:solidFill>
                <a:schemeClr val="accent1"/>
              </a:solidFill>
            </a:endParaRPr>
          </a:p>
        </p:txBody>
      </p:sp>
    </p:spTree>
    <p:extLst>
      <p:ext uri="{BB962C8B-B14F-4D97-AF65-F5344CB8AC3E}">
        <p14:creationId xmlns:p14="http://schemas.microsoft.com/office/powerpoint/2010/main" val="164267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dirty="0"/>
              <a:t>Поколения сырья и </a:t>
            </a:r>
            <a:r>
              <a:rPr lang="ru-RU" dirty="0" err="1"/>
              <a:t>биотоплива</a:t>
            </a:r>
            <a:r>
              <a:rPr lang="ru-RU" dirty="0"/>
              <a:t> </a:t>
            </a:r>
            <a:br>
              <a:rPr lang="ru-RU" dirty="0"/>
            </a:br>
            <a:endParaRPr lang="ru-RU" dirty="0"/>
          </a:p>
        </p:txBody>
      </p:sp>
      <p:sp>
        <p:nvSpPr>
          <p:cNvPr id="3" name="Объект 2"/>
          <p:cNvSpPr>
            <a:spLocks noGrp="1"/>
          </p:cNvSpPr>
          <p:nvPr>
            <p:ph idx="1"/>
          </p:nvPr>
        </p:nvSpPr>
        <p:spPr/>
        <p:txBody>
          <a:bodyPr>
            <a:normAutofit lnSpcReduction="10000"/>
          </a:bodyPr>
          <a:lstStyle/>
          <a:p>
            <a:r>
              <a:rPr lang="ru-RU" dirty="0"/>
              <a:t>Для изготовления </a:t>
            </a:r>
            <a:r>
              <a:rPr lang="ru-RU" dirty="0" err="1"/>
              <a:t>биотоплива</a:t>
            </a:r>
            <a:r>
              <a:rPr lang="ru-RU" dirty="0"/>
              <a:t> используют  растительное сырье. Его делят на 3 поколения: </a:t>
            </a:r>
          </a:p>
          <a:p>
            <a:pPr marL="0" indent="0">
              <a:buNone/>
            </a:pPr>
            <a:r>
              <a:rPr lang="en-US" dirty="0" smtClean="0"/>
              <a:t>	</a:t>
            </a:r>
          </a:p>
          <a:p>
            <a:pPr marL="0" indent="0">
              <a:buNone/>
            </a:pPr>
            <a:r>
              <a:rPr lang="en-US" dirty="0"/>
              <a:t>	</a:t>
            </a:r>
            <a:r>
              <a:rPr lang="en-US" dirty="0" smtClean="0"/>
              <a:t>I. </a:t>
            </a:r>
            <a:r>
              <a:rPr lang="ru-RU" dirty="0" smtClean="0"/>
              <a:t>Сырьём </a:t>
            </a:r>
            <a:r>
              <a:rPr lang="ru-RU" b="1" dirty="0"/>
              <a:t>первого поколения</a:t>
            </a:r>
            <a:r>
              <a:rPr lang="ru-RU" dirty="0"/>
              <a:t> являются </a:t>
            </a:r>
            <a:r>
              <a:rPr lang="en-US" dirty="0" smtClean="0"/>
              <a:t>	</a:t>
            </a:r>
            <a:r>
              <a:rPr lang="ru-RU" dirty="0" smtClean="0"/>
              <a:t>сельскохозяйственные </a:t>
            </a:r>
            <a:r>
              <a:rPr lang="ru-RU" dirty="0"/>
              <a:t>культуры с высоким </a:t>
            </a:r>
            <a:r>
              <a:rPr lang="en-US" dirty="0" smtClean="0"/>
              <a:t>	</a:t>
            </a:r>
            <a:r>
              <a:rPr lang="ru-RU" dirty="0" smtClean="0"/>
              <a:t>содержанием </a:t>
            </a:r>
            <a:r>
              <a:rPr lang="ru-RU" dirty="0"/>
              <a:t>жиров, крахмала, сахаров. </a:t>
            </a:r>
            <a:endParaRPr lang="en-US" dirty="0" smtClean="0"/>
          </a:p>
          <a:p>
            <a:pPr marL="0" indent="0">
              <a:buNone/>
            </a:pPr>
            <a:r>
              <a:rPr lang="en-US" dirty="0" smtClean="0"/>
              <a:t>	</a:t>
            </a:r>
          </a:p>
          <a:p>
            <a:pPr marL="0" indent="0">
              <a:buNone/>
            </a:pPr>
            <a:r>
              <a:rPr lang="en-US" dirty="0" smtClean="0"/>
              <a:t>	II</a:t>
            </a:r>
            <a:r>
              <a:rPr lang="ru-RU" dirty="0"/>
              <a:t>.Непищевые остатки культивируемых растений, траву </a:t>
            </a:r>
            <a:r>
              <a:rPr lang="en-US" dirty="0" smtClean="0"/>
              <a:t>	</a:t>
            </a:r>
            <a:r>
              <a:rPr lang="ru-RU" dirty="0" smtClean="0"/>
              <a:t>и </a:t>
            </a:r>
            <a:r>
              <a:rPr lang="ru-RU" dirty="0"/>
              <a:t>древесину называют </a:t>
            </a:r>
            <a:r>
              <a:rPr lang="ru-RU" b="1" dirty="0"/>
              <a:t>вторым поколением</a:t>
            </a:r>
            <a:r>
              <a:rPr lang="ru-RU" dirty="0"/>
              <a:t> </a:t>
            </a:r>
            <a:r>
              <a:rPr lang="ru-RU" dirty="0" smtClean="0"/>
              <a:t>сырья</a:t>
            </a:r>
            <a:r>
              <a:rPr lang="ru-RU" dirty="0"/>
              <a:t>. </a:t>
            </a:r>
            <a:endParaRPr lang="en-US" dirty="0" smtClean="0"/>
          </a:p>
          <a:p>
            <a:pPr marL="0" indent="0">
              <a:buNone/>
            </a:pPr>
            <a:r>
              <a:rPr lang="en-US" dirty="0"/>
              <a:t>	</a:t>
            </a:r>
            <a:endParaRPr lang="en-US" dirty="0" smtClean="0"/>
          </a:p>
          <a:p>
            <a:pPr marL="0" indent="0">
              <a:buNone/>
            </a:pPr>
            <a:r>
              <a:rPr lang="en-US" dirty="0" smtClean="0"/>
              <a:t>	III</a:t>
            </a:r>
            <a:r>
              <a:rPr lang="ru-RU" dirty="0"/>
              <a:t>.</a:t>
            </a:r>
            <a:r>
              <a:rPr lang="ru-RU" b="1" dirty="0"/>
              <a:t>Третье поколение</a:t>
            </a:r>
            <a:r>
              <a:rPr lang="ru-RU" dirty="0"/>
              <a:t> сырья — </a:t>
            </a:r>
            <a:r>
              <a:rPr lang="ru-RU" dirty="0" smtClean="0"/>
              <a:t>водоросли</a:t>
            </a:r>
            <a:endParaRPr lang="ru-RU" dirty="0"/>
          </a:p>
        </p:txBody>
      </p:sp>
    </p:spTree>
    <p:extLst>
      <p:ext uri="{BB962C8B-B14F-4D97-AF65-F5344CB8AC3E}">
        <p14:creationId xmlns:p14="http://schemas.microsoft.com/office/powerpoint/2010/main" val="291185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Поколения сырья и </a:t>
            </a:r>
            <a:r>
              <a:rPr lang="ru-RU" dirty="0" err="1"/>
              <a:t>биотоплива</a:t>
            </a:r>
            <a:endParaRPr lang="ru-RU" dirty="0"/>
          </a:p>
        </p:txBody>
      </p:sp>
      <p:sp>
        <p:nvSpPr>
          <p:cNvPr id="3" name="Объект 2"/>
          <p:cNvSpPr>
            <a:spLocks noGrp="1"/>
          </p:cNvSpPr>
          <p:nvPr>
            <p:ph idx="1"/>
          </p:nvPr>
        </p:nvSpPr>
        <p:spPr>
          <a:xfrm>
            <a:off x="457200" y="1600200"/>
            <a:ext cx="8229600" cy="5141168"/>
          </a:xfrm>
        </p:spPr>
        <p:txBody>
          <a:bodyPr>
            <a:normAutofit fontScale="92500" lnSpcReduction="10000"/>
          </a:bodyPr>
          <a:lstStyle/>
          <a:p>
            <a:r>
              <a:rPr lang="ru-RU" dirty="0"/>
              <a:t>Собственно </a:t>
            </a:r>
            <a:r>
              <a:rPr lang="ru-RU" dirty="0" err="1"/>
              <a:t>биотопливо</a:t>
            </a:r>
            <a:r>
              <a:rPr lang="ru-RU" dirty="0"/>
              <a:t> также делится на поколения, согласно сырью, из которого произведено</a:t>
            </a:r>
          </a:p>
          <a:p>
            <a:r>
              <a:rPr lang="ru-RU" b="1" dirty="0" err="1"/>
              <a:t>Биотопливо</a:t>
            </a:r>
            <a:r>
              <a:rPr lang="ru-RU" b="1" dirty="0"/>
              <a:t> второго поколения — </a:t>
            </a:r>
            <a:r>
              <a:rPr lang="ru-RU" dirty="0"/>
              <a:t>различное топливо, полученное различными методами </a:t>
            </a:r>
            <a:r>
              <a:rPr lang="ru-RU" dirty="0" smtClean="0"/>
              <a:t>из </a:t>
            </a:r>
            <a:r>
              <a:rPr lang="ru-RU" dirty="0"/>
              <a:t>источников сырья «второго поколения</a:t>
            </a:r>
            <a:r>
              <a:rPr lang="ru-RU" dirty="0" smtClean="0"/>
              <a:t>».</a:t>
            </a:r>
            <a:r>
              <a:rPr lang="en-US" dirty="0"/>
              <a:t> </a:t>
            </a:r>
            <a:r>
              <a:rPr lang="ru-RU" dirty="0" smtClean="0"/>
              <a:t>К </a:t>
            </a:r>
            <a:r>
              <a:rPr lang="ru-RU" dirty="0"/>
              <a:t>растениям — источникам сырья второго поколения относятся</a:t>
            </a:r>
            <a:r>
              <a:rPr lang="ru-RU" dirty="0" smtClean="0"/>
              <a:t>.</a:t>
            </a:r>
            <a:endParaRPr lang="en-US" dirty="0" smtClean="0"/>
          </a:p>
          <a:p>
            <a:pPr lvl="0">
              <a:buFont typeface="Wingdings" panose="05000000000000000000" pitchFamily="2" charset="2"/>
              <a:buChar char="ü"/>
            </a:pPr>
            <a:r>
              <a:rPr lang="ru-RU" dirty="0"/>
              <a:t>Водоросли </a:t>
            </a:r>
            <a:endParaRPr lang="en-US" dirty="0" smtClean="0"/>
          </a:p>
          <a:p>
            <a:pPr lvl="0">
              <a:buFont typeface="Wingdings" panose="05000000000000000000" pitchFamily="2" charset="2"/>
              <a:buChar char="ü"/>
            </a:pPr>
            <a:r>
              <a:rPr lang="ru-RU" dirty="0" smtClean="0"/>
              <a:t>Рыжик </a:t>
            </a:r>
            <a:r>
              <a:rPr lang="ru-RU" dirty="0"/>
              <a:t>(растение) </a:t>
            </a:r>
            <a:endParaRPr lang="en-US" dirty="0" smtClean="0"/>
          </a:p>
          <a:p>
            <a:pPr lvl="0">
              <a:buFont typeface="Wingdings" panose="05000000000000000000" pitchFamily="2" charset="2"/>
              <a:buChar char="ü"/>
            </a:pPr>
            <a:r>
              <a:rPr lang="ru-RU" dirty="0" err="1" smtClean="0"/>
              <a:t>Jatropha</a:t>
            </a:r>
            <a:r>
              <a:rPr lang="ru-RU" dirty="0" smtClean="0"/>
              <a:t> </a:t>
            </a:r>
            <a:r>
              <a:rPr lang="ru-RU" dirty="0" err="1"/>
              <a:t>curcas</a:t>
            </a:r>
            <a:r>
              <a:rPr lang="ru-RU" dirty="0"/>
              <a:t> или </a:t>
            </a:r>
            <a:r>
              <a:rPr lang="ru-RU" dirty="0" err="1" smtClean="0"/>
              <a:t>Ятрофа</a:t>
            </a:r>
            <a:endParaRPr lang="en-US" dirty="0" smtClean="0"/>
          </a:p>
          <a:p>
            <a:pPr lvl="0">
              <a:buFont typeface="Wingdings" panose="05000000000000000000" pitchFamily="2" charset="2"/>
              <a:buChar char="ü"/>
            </a:pPr>
            <a:endParaRPr lang="en-US" dirty="0"/>
          </a:p>
          <a:p>
            <a:r>
              <a:rPr lang="ru-RU" dirty="0"/>
              <a:t>Из </a:t>
            </a:r>
            <a:r>
              <a:rPr lang="ru-RU" dirty="0" err="1"/>
              <a:t>биотоплив</a:t>
            </a:r>
            <a:r>
              <a:rPr lang="ru-RU" dirty="0"/>
              <a:t> второго поколения, продающихся на рынке, наиболее известны </a:t>
            </a:r>
            <a:r>
              <a:rPr lang="ru-RU" dirty="0" err="1"/>
              <a:t>BioOil</a:t>
            </a:r>
            <a:r>
              <a:rPr lang="ru-RU" dirty="0"/>
              <a:t> производства канадской компании </a:t>
            </a:r>
            <a:r>
              <a:rPr lang="ru-RU" dirty="0" err="1"/>
              <a:t>Dynamotive</a:t>
            </a:r>
            <a:r>
              <a:rPr lang="ru-RU" dirty="0"/>
              <a:t> и </a:t>
            </a:r>
            <a:r>
              <a:rPr lang="ru-RU" dirty="0" err="1"/>
              <a:t>SunDiesel</a:t>
            </a:r>
            <a:r>
              <a:rPr lang="ru-RU" dirty="0"/>
              <a:t> германской компании CHOREN </a:t>
            </a:r>
            <a:r>
              <a:rPr lang="ru-RU" dirty="0" err="1"/>
              <a:t>Industries</a:t>
            </a:r>
            <a:r>
              <a:rPr lang="ru-RU" dirty="0"/>
              <a:t> </a:t>
            </a:r>
            <a:r>
              <a:rPr lang="ru-RU" dirty="0" err="1" smtClean="0"/>
              <a:t>GmbH</a:t>
            </a:r>
            <a:endParaRPr lang="ru-RU" dirty="0"/>
          </a:p>
          <a:p>
            <a:endParaRPr lang="ru-RU" dirty="0"/>
          </a:p>
        </p:txBody>
      </p:sp>
    </p:spTree>
    <p:extLst>
      <p:ext uri="{BB962C8B-B14F-4D97-AF65-F5344CB8AC3E}">
        <p14:creationId xmlns:p14="http://schemas.microsoft.com/office/powerpoint/2010/main" val="216060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Поколения сырья и </a:t>
            </a:r>
            <a:r>
              <a:rPr lang="ru-RU" dirty="0" err="1"/>
              <a:t>биотоплива</a:t>
            </a:r>
            <a:endParaRPr lang="ru-RU" dirty="0"/>
          </a:p>
        </p:txBody>
      </p:sp>
      <p:sp>
        <p:nvSpPr>
          <p:cNvPr id="3" name="Объект 2"/>
          <p:cNvSpPr>
            <a:spLocks noGrp="1"/>
          </p:cNvSpPr>
          <p:nvPr>
            <p:ph idx="1"/>
          </p:nvPr>
        </p:nvSpPr>
        <p:spPr/>
        <p:txBody>
          <a:bodyPr/>
          <a:lstStyle/>
          <a:p>
            <a:r>
              <a:rPr lang="ru-RU" dirty="0" err="1"/>
              <a:t>Биотопливо</a:t>
            </a:r>
            <a:r>
              <a:rPr lang="ru-RU" dirty="0"/>
              <a:t> третьего поколения — топлива, полученные из водорослей. </a:t>
            </a:r>
            <a:endParaRPr lang="en-US" dirty="0" smtClean="0"/>
          </a:p>
          <a:p>
            <a:r>
              <a:rPr lang="ru-RU" dirty="0" smtClean="0"/>
              <a:t>Используют </a:t>
            </a:r>
            <a:r>
              <a:rPr lang="ru-RU" dirty="0"/>
              <a:t>методы выращивания водорослей в открытых прудах. Кроме выращивания водорослей в открытых прудах существуют технологии выращивания водорослей </a:t>
            </a:r>
            <a:r>
              <a:rPr lang="ru-RU" dirty="0" smtClean="0"/>
              <a:t>в</a:t>
            </a:r>
            <a:r>
              <a:rPr lang="en-US" dirty="0" smtClean="0"/>
              <a:t> </a:t>
            </a:r>
            <a:r>
              <a:rPr lang="ru-RU" dirty="0" smtClean="0"/>
              <a:t>малых </a:t>
            </a:r>
            <a:r>
              <a:rPr lang="ru-RU" dirty="0" err="1"/>
              <a:t>биореакторах</a:t>
            </a:r>
            <a:r>
              <a:rPr lang="ru-RU" dirty="0"/>
              <a:t>, расположенных вблизи электростанций. </a:t>
            </a:r>
            <a:endParaRPr lang="ru-RU" dirty="0"/>
          </a:p>
        </p:txBody>
      </p:sp>
      <p:pic>
        <p:nvPicPr>
          <p:cNvPr id="3074" name="Picture 2" descr="Картинки по запросу биоэнергетика топливо">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49080"/>
            <a:ext cx="2646040" cy="264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2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Виды </a:t>
            </a:r>
            <a:r>
              <a:rPr lang="ru-RU" dirty="0" err="1" smtClean="0"/>
              <a:t>биотоплива</a:t>
            </a:r>
            <a:endParaRPr lang="ru-RU" dirty="0"/>
          </a:p>
        </p:txBody>
      </p:sp>
      <p:sp>
        <p:nvSpPr>
          <p:cNvPr id="3" name="Объект 2"/>
          <p:cNvSpPr>
            <a:spLocks noGrp="1"/>
          </p:cNvSpPr>
          <p:nvPr>
            <p:ph idx="1"/>
          </p:nvPr>
        </p:nvSpPr>
        <p:spPr>
          <a:xfrm>
            <a:off x="457200" y="1600200"/>
            <a:ext cx="8229600" cy="5069160"/>
          </a:xfrm>
        </p:spPr>
        <p:txBody>
          <a:bodyPr>
            <a:normAutofit fontScale="92500"/>
          </a:bodyPr>
          <a:lstStyle/>
          <a:p>
            <a:r>
              <a:rPr lang="ru-RU" dirty="0" err="1" smtClean="0"/>
              <a:t>Биотопливо</a:t>
            </a:r>
            <a:r>
              <a:rPr lang="ru-RU" dirty="0" smtClean="0"/>
              <a:t> </a:t>
            </a:r>
            <a:r>
              <a:rPr lang="ru-RU" dirty="0"/>
              <a:t>разделяют на твёрдое, жидкое и газообразное. </a:t>
            </a:r>
            <a:endParaRPr lang="ru-RU" dirty="0" smtClean="0"/>
          </a:p>
          <a:p>
            <a:endParaRPr lang="ru-RU" dirty="0"/>
          </a:p>
          <a:p>
            <a:r>
              <a:rPr lang="ru-RU" dirty="0" smtClean="0"/>
              <a:t>Твёрдое</a:t>
            </a:r>
            <a:r>
              <a:rPr lang="ru-RU" dirty="0"/>
              <a:t> — это традиционные дрова и топливные </a:t>
            </a:r>
            <a:r>
              <a:rPr lang="ru-RU" dirty="0" smtClean="0"/>
              <a:t>гранулы</a:t>
            </a:r>
            <a:r>
              <a:rPr lang="ru-RU" dirty="0"/>
              <a:t> </a:t>
            </a:r>
            <a:r>
              <a:rPr lang="ru-RU" dirty="0" smtClean="0"/>
              <a:t>(прессованные </a:t>
            </a:r>
            <a:r>
              <a:rPr lang="ru-RU" dirty="0"/>
              <a:t>мелкие остатки деревообработки). </a:t>
            </a:r>
            <a:endParaRPr lang="ru-RU" dirty="0" smtClean="0"/>
          </a:p>
          <a:p>
            <a:endParaRPr lang="ru-RU" dirty="0"/>
          </a:p>
          <a:p>
            <a:r>
              <a:rPr lang="ru-RU" dirty="0" smtClean="0"/>
              <a:t>Жидкое </a:t>
            </a:r>
            <a:r>
              <a:rPr lang="ru-RU" dirty="0"/>
              <a:t>топливо — это спирты (метанол, этанол, бутанол), эфиры, </a:t>
            </a:r>
            <a:r>
              <a:rPr lang="ru-RU" dirty="0" err="1"/>
              <a:t>биодизель</a:t>
            </a:r>
            <a:r>
              <a:rPr lang="ru-RU" dirty="0"/>
              <a:t> и </a:t>
            </a:r>
            <a:r>
              <a:rPr lang="ru-RU" dirty="0" err="1"/>
              <a:t>биомазут</a:t>
            </a:r>
            <a:r>
              <a:rPr lang="ru-RU" dirty="0"/>
              <a:t>. </a:t>
            </a:r>
            <a:endParaRPr lang="ru-RU" dirty="0"/>
          </a:p>
          <a:p>
            <a:endParaRPr lang="ru-RU" dirty="0" smtClean="0"/>
          </a:p>
          <a:p>
            <a:r>
              <a:rPr lang="ru-RU" dirty="0" smtClean="0"/>
              <a:t>Газообразное </a:t>
            </a:r>
            <a:r>
              <a:rPr lang="ru-RU" dirty="0"/>
              <a:t>топливо — различные газовые смеси с угарным газом, метаном, водородом получаемые при термическом разложении сырья в присутствии кислорода (газификация), без кислорода (пиролиз) или при сбраживании под воздействием бактерий.</a:t>
            </a:r>
          </a:p>
          <a:p>
            <a:endParaRPr lang="ru-RU" dirty="0"/>
          </a:p>
        </p:txBody>
      </p:sp>
    </p:spTree>
    <p:extLst>
      <p:ext uri="{BB962C8B-B14F-4D97-AF65-F5344CB8AC3E}">
        <p14:creationId xmlns:p14="http://schemas.microsoft.com/office/powerpoint/2010/main" val="203406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pPr algn="ctr"/>
            <a:r>
              <a:rPr lang="ru-RU" dirty="0" smtClean="0"/>
              <a:t>Дрова</a:t>
            </a:r>
            <a:endParaRPr lang="ru-RU" dirty="0"/>
          </a:p>
        </p:txBody>
      </p:sp>
      <p:sp>
        <p:nvSpPr>
          <p:cNvPr id="3" name="Объект 2"/>
          <p:cNvSpPr>
            <a:spLocks noGrp="1"/>
          </p:cNvSpPr>
          <p:nvPr>
            <p:ph idx="1"/>
          </p:nvPr>
        </p:nvSpPr>
        <p:spPr/>
        <p:txBody>
          <a:bodyPr/>
          <a:lstStyle/>
          <a:p>
            <a:endParaRPr lang="ru-RU" dirty="0"/>
          </a:p>
        </p:txBody>
      </p:sp>
      <p:pic>
        <p:nvPicPr>
          <p:cNvPr id="4098" name="Picture 2" descr="Картинки по запросу дрова биотопливо">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5076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дрова биотопливо">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416" y="3029744"/>
            <a:ext cx="5034905" cy="377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6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097" y="9925"/>
            <a:ext cx="8229600" cy="1143000"/>
          </a:xfrm>
        </p:spPr>
        <p:txBody>
          <a:bodyPr/>
          <a:lstStyle/>
          <a:p>
            <a:pPr algn="ctr"/>
            <a:r>
              <a:rPr lang="ru-RU" i="1" dirty="0"/>
              <a:t>Топливные гранулы и брикеты </a:t>
            </a:r>
            <a:endParaRPr lang="ru-RU" dirty="0"/>
          </a:p>
        </p:txBody>
      </p:sp>
      <p:sp>
        <p:nvSpPr>
          <p:cNvPr id="3" name="Объект 2"/>
          <p:cNvSpPr>
            <a:spLocks noGrp="1"/>
          </p:cNvSpPr>
          <p:nvPr>
            <p:ph idx="1"/>
          </p:nvPr>
        </p:nvSpPr>
        <p:spPr/>
        <p:txBody>
          <a:bodyPr/>
          <a:lstStyle/>
          <a:p>
            <a:endParaRPr lang="ru-RU"/>
          </a:p>
        </p:txBody>
      </p:sp>
      <p:pic>
        <p:nvPicPr>
          <p:cNvPr id="5122" name="Picture 2" descr="Картинки по запросу топливные гранулы">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96" y="1844824"/>
            <a:ext cx="8431015" cy="391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Заголовок 1"/>
          <p:cNvSpPr txBox="1">
            <a:spLocks/>
          </p:cNvSpPr>
          <p:nvPr/>
        </p:nvSpPr>
        <p:spPr>
          <a:xfrm>
            <a:off x="418097" y="9925"/>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ru-RU" i="1" smtClean="0"/>
              <a:t>Топливные гранулы и брикеты </a:t>
            </a:r>
            <a:endParaRPr lang="ru-RU" dirty="0"/>
          </a:p>
        </p:txBody>
      </p:sp>
      <p:pic>
        <p:nvPicPr>
          <p:cNvPr id="6146" name="Picture 2" descr="Картинки по запросу топливные брикеты">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625" y="3595377"/>
            <a:ext cx="4896544" cy="32626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топливные брикеты">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660005"/>
            <a:ext cx="4392488" cy="26190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артинки по запросу топливные брикеты">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35" y="1165501"/>
            <a:ext cx="3494680" cy="283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07036"/>
      </p:ext>
    </p:extLst>
  </p:cSld>
  <p:clrMapOvr>
    <a:masterClrMapping/>
  </p:clrMapOvr>
</p:sld>
</file>

<file path=ppt/theme/theme1.xml><?xml version="1.0" encoding="utf-8"?>
<a:theme xmlns:a="http://schemas.openxmlformats.org/drawingml/2006/main" name="Паркет">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75</TotalTime>
  <Words>619</Words>
  <Application>Microsoft Office PowerPoint</Application>
  <PresentationFormat>Экран (4:3)</PresentationFormat>
  <Paragraphs>78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Паркет</vt:lpstr>
      <vt:lpstr>«Биоэнергетика» </vt:lpstr>
      <vt:lpstr>Понятие «Биоэнергетика» и «Биотопливо»</vt:lpstr>
      <vt:lpstr>Поколения сырья и биотоплива  </vt:lpstr>
      <vt:lpstr>Поколения сырья и биотоплива</vt:lpstr>
      <vt:lpstr>Поколения сырья и биотоплива</vt:lpstr>
      <vt:lpstr>Виды биотоплива</vt:lpstr>
      <vt:lpstr>Дрова</vt:lpstr>
      <vt:lpstr>Топливные гранулы и брикеты </vt:lpstr>
      <vt:lpstr>Презентация PowerPoint</vt:lpstr>
      <vt:lpstr>Жидкое биотопливо</vt:lpstr>
      <vt:lpstr>Газообразное топливо</vt:lpstr>
      <vt:lpstr>Производство биотоплива и биоэнергии</vt:lpstr>
      <vt:lpstr>Презентация PowerPoint</vt:lpstr>
      <vt:lpstr>Презентация PowerPoint</vt:lpstr>
      <vt:lpstr>Биоэнергетика 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Основными источниками российской энергетической биомассы являются:</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«Биоэнергетика» </dc:title>
  <dc:creator>user</dc:creator>
  <cp:lastModifiedBy>user</cp:lastModifiedBy>
  <cp:revision>26</cp:revision>
  <dcterms:created xsi:type="dcterms:W3CDTF">2016-10-21T14:29:43Z</dcterms:created>
  <dcterms:modified xsi:type="dcterms:W3CDTF">2016-10-21T15:48:37Z</dcterms:modified>
</cp:coreProperties>
</file>